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56" r:id="rId3"/>
    <p:sldId id="274" r:id="rId4"/>
    <p:sldId id="277" r:id="rId5"/>
    <p:sldId id="262" r:id="rId6"/>
    <p:sldId id="275" r:id="rId7"/>
    <p:sldId id="278" r:id="rId8"/>
    <p:sldId id="279" r:id="rId9"/>
    <p:sldId id="266" r:id="rId10"/>
    <p:sldId id="25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EC2561-65AC-4B35-93F0-DA0C6F38FD45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FDC8CA-8318-4A0E-A51C-D6669E17B2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567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c58721b9a8_0_2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gc58721b9a8_0_2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58ECF-CF09-4E32-8EF7-C55B1A4BAB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30A1C3-0A3E-4C6C-A5E7-7242B02450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25C972-BF62-4A12-A789-2378FF298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CBB50-997E-4A2C-9071-0D9C53B0F061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FAECEA-D295-4974-9459-12DA0A3A2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C301D8-E02E-4DF9-BDE1-7386E8870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809B-B662-4A83-8520-2D06BE21D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433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A7B01-0EF6-4C17-AE7F-C664FAC27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D66AB4-E9FC-44B7-8677-0D1317FB80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93FBED-9BE7-4961-B0D2-877BEE327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CBB50-997E-4A2C-9071-0D9C53B0F061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087DE3-745D-421D-BC5E-A51004E85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A6F082-3D18-4877-9DF1-73D6E61F6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809B-B662-4A83-8520-2D06BE21D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777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DE9A9-21B0-4428-B2B0-5CDFF91BB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F58B40-F91D-41BE-82FB-2AA0754905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BEB219-0EC7-4E6F-8EF7-40DD2C6A8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CBB50-997E-4A2C-9071-0D9C53B0F061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DEDDB1-0128-4509-BF89-9AFA6D031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E4BED0-4959-488C-895B-8ED8BED40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809B-B662-4A83-8520-2D06BE21D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790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3E2DE-E045-4306-A996-A85B0AC55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AB959A-D4D7-441D-8EE4-C4CD933F59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214BAD-FF99-442C-980A-DD45DFF39F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6E16E8-5CFB-4F87-96B7-FFDAB99A6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CBB50-997E-4A2C-9071-0D9C53B0F061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3B13CB-69FC-4549-8440-5C7A6363D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541AF7-93E4-461B-B28D-899C5CFB6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809B-B662-4A83-8520-2D06BE21D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038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8CC53-40E2-40B0-8719-93A51CDD8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6D311A-107D-46E5-8ADF-353DBFEB03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DA6154-F957-4F01-91AC-3FBA8A5EF1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26BCB6-23EB-494B-925F-2D79601613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E5ED94-6F8C-4C7A-BCB7-8E1FD9DF2F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951761-4CC4-4235-81A5-1B75B0E5A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CBB50-997E-4A2C-9071-0D9C53B0F061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23CAB6-9848-4F42-AA45-940FEEAAB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B8D769-820F-4601-8EBA-84C482DC7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809B-B662-4A83-8520-2D06BE21D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639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C2233-B21E-486A-A70B-98BEC7D6C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7CD963-9FCD-481D-B26F-DC74232E9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CBB50-997E-4A2C-9071-0D9C53B0F061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EE7C6A-1CE7-4BD7-90C3-79CE27CB0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4B87A0-AF71-4910-8889-A7FC881B9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809B-B662-4A83-8520-2D06BE21D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597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8A7C5A-773D-441D-B8C1-C446CFEFE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CBB50-997E-4A2C-9071-0D9C53B0F061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2AA7E8-6307-46A4-A644-50C9762F3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9418DD-BB58-4D62-8CB8-DD1F26735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809B-B662-4A83-8520-2D06BE21D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265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345BF-F293-44D9-A172-1E30318F7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087FC2-9913-4677-860E-B9CAFEC9EA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A28D72-4248-472A-B4AB-179F737F73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CEA748-6FBB-451F-AD0F-69FBDA1B1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CBB50-997E-4A2C-9071-0D9C53B0F061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A633FE-997E-47FD-B203-BEA1BD7D8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4417F7-1678-426B-872B-C477FFE85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809B-B662-4A83-8520-2D06BE21D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206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2DBEF4-9F43-4408-BAB6-7801EB042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113CD5-28CD-49C9-A994-7707AB8A68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25584D-C5C4-447A-811B-A236B09FF0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1314F3-3E84-415B-A40C-339FDE0E7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CBB50-997E-4A2C-9071-0D9C53B0F061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041C0A-CE32-4CF5-9DE5-BD70B2047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A91D83-7416-4AAB-877F-B77BF19CD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809B-B662-4A83-8520-2D06BE21D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274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3A688-FA34-4CAC-AC5F-04E92AF62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494C97-A4C4-45D4-AE89-F7D84D3365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DF764D-0A0D-41A4-9416-16FACEFB8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CBB50-997E-4A2C-9071-0D9C53B0F061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BAFE66-3069-4A19-A350-7457A7F12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27ABA9-E183-4C2B-88B1-25F1AC128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809B-B662-4A83-8520-2D06BE21D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423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61ECEC-4239-4698-A7DB-C19C69580A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A27EFD-A223-478A-9320-C7AD899C17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F157E5-7A3A-4E77-B0C2-7E9A4CF3F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CBB50-997E-4A2C-9071-0D9C53B0F061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0A6228-6F53-42CB-8509-3048D248C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D4A616-691C-46A5-A952-F56CC7E5D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9809B-B662-4A83-8520-2D06BE21D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9546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3599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7888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3284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2792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0388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9455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0651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2413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4903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3833019" y="-1623219"/>
            <a:ext cx="4525963" cy="109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3316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7285038" y="1828800"/>
            <a:ext cx="5851525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1697039" y="-812799"/>
            <a:ext cx="5851525" cy="80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42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E422F62-246C-41EC-8AA3-8792E8534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394509-2359-41D4-8FB8-FE94265ED5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8549B6-5593-4F39-89D6-AB54D82E7E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CBB50-997E-4A2C-9071-0D9C53B0F061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627E5E-4786-4734-A266-163ABB5AFB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F4C267-5089-48DF-982B-C418C92B5B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9809B-B662-4A83-8520-2D06BE21D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059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87319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blicdomainpictures.net/view-image.php?image=37379&amp;picture=leaves-clipart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://www.publicdomainfiles.com/show_file.php?id=13494530414551" TargetMode="External"/><Relationship Id="rId3" Type="http://schemas.openxmlformats.org/officeDocument/2006/relationships/hyperlink" Target="http://flickr.com/photos/bycp/5698432934" TargetMode="External"/><Relationship Id="rId7" Type="http://schemas.openxmlformats.org/officeDocument/2006/relationships/hyperlink" Target="https://freepngimg.com/png/20788-autumn-fall-leaves-clip-art" TargetMode="External"/><Relationship Id="rId12" Type="http://schemas.openxmlformats.org/officeDocument/2006/relationships/image" Target="../media/image1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11" Type="http://schemas.openxmlformats.org/officeDocument/2006/relationships/hyperlink" Target="https://freepngimg.com/png/20774-realistic-autumn-fall-leaves" TargetMode="External"/><Relationship Id="rId5" Type="http://schemas.openxmlformats.org/officeDocument/2006/relationships/hyperlink" Target="https://pixabay.com/en/holly-ilex-aquifolium-ilex-leaf-151470/" TargetMode="External"/><Relationship Id="rId10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openxmlformats.org/officeDocument/2006/relationships/hyperlink" Target="https://pixabay.com/en/leaf-oak-brown-autumn-shape-fall-307344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82B18-E6A6-47CF-9431-63C0A57CE5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4741"/>
            <a:ext cx="9144000" cy="1033608"/>
          </a:xfrm>
        </p:spPr>
        <p:txBody>
          <a:bodyPr/>
          <a:lstStyle/>
          <a:p>
            <a:r>
              <a:rPr lang="en-GB" dirty="0"/>
              <a:t>Values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3E5713-A97B-4B15-908B-563407DB83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30927" y="1258349"/>
            <a:ext cx="9144000" cy="746620"/>
          </a:xfrm>
        </p:spPr>
        <p:txBody>
          <a:bodyPr/>
          <a:lstStyle/>
          <a:p>
            <a:r>
              <a:rPr lang="en-GB" dirty="0"/>
              <a:t>Tuesday 8</a:t>
            </a:r>
            <a:r>
              <a:rPr lang="en-GB" baseline="30000" dirty="0"/>
              <a:t>th</a:t>
            </a:r>
            <a:r>
              <a:rPr lang="en-GB" dirty="0"/>
              <a:t> March 2022</a:t>
            </a:r>
          </a:p>
        </p:txBody>
      </p:sp>
      <p:pic>
        <p:nvPicPr>
          <p:cNvPr id="5" name="02 - Search for the Hero">
            <a:hlinkClick r:id="" action="ppaction://media"/>
            <a:extLst>
              <a:ext uri="{FF2B5EF4-FFF2-40B4-BE49-F238E27FC236}">
                <a16:creationId xmlns:a16="http://schemas.microsoft.com/office/drawing/2014/main" id="{C0CA76A4-1958-4DEA-A18B-2782C1C326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668000" y="4314452"/>
            <a:ext cx="487363" cy="487363"/>
          </a:xfrm>
          <a:prstGeom prst="rect">
            <a:avLst/>
          </a:prstGeom>
        </p:spPr>
      </p:pic>
      <p:pic>
        <p:nvPicPr>
          <p:cNvPr id="7" name="Picture 2" descr="See the source image">
            <a:extLst>
              <a:ext uri="{FF2B5EF4-FFF2-40B4-BE49-F238E27FC236}">
                <a16:creationId xmlns:a16="http://schemas.microsoft.com/office/drawing/2014/main" id="{73A78AAA-19DA-4602-AAFA-077C3854F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935" y="1653512"/>
            <a:ext cx="6618914" cy="497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038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9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3EC5D5D-BF50-4FF7-B792-D9E313E38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4717" y="2340695"/>
            <a:ext cx="2205413" cy="2193985"/>
          </a:xfrm>
          <a:prstGeom prst="rect">
            <a:avLst/>
          </a:prstGeom>
        </p:spPr>
      </p:pic>
      <p:sp>
        <p:nvSpPr>
          <p:cNvPr id="9" name="Cloud 8">
            <a:extLst>
              <a:ext uri="{FF2B5EF4-FFF2-40B4-BE49-F238E27FC236}">
                <a16:creationId xmlns:a16="http://schemas.microsoft.com/office/drawing/2014/main" id="{F929E712-BA67-47FC-AC95-547E16CC3012}"/>
              </a:ext>
            </a:extLst>
          </p:cNvPr>
          <p:cNvSpPr/>
          <p:nvPr/>
        </p:nvSpPr>
        <p:spPr>
          <a:xfrm>
            <a:off x="4814717" y="5476338"/>
            <a:ext cx="1996751" cy="1026367"/>
          </a:xfrm>
          <a:prstGeom prst="cloud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rgbClr val="000000"/>
              </a:buClr>
            </a:pPr>
            <a:r>
              <a:rPr lang="en-GB" sz="2000" b="1" kern="0" dirty="0">
                <a:solidFill>
                  <a:srgbClr val="4BACC6">
                    <a:lumMod val="50000"/>
                  </a:srgbClr>
                </a:solidFill>
                <a:latin typeface="Arial"/>
                <a:sym typeface="Arial"/>
              </a:rPr>
              <a:t>Trust</a:t>
            </a:r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5B578CC9-786B-4151-8810-8B699BBF3AC7}"/>
              </a:ext>
            </a:extLst>
          </p:cNvPr>
          <p:cNvSpPr/>
          <p:nvPr/>
        </p:nvSpPr>
        <p:spPr>
          <a:xfrm rot="20414013">
            <a:off x="1524001" y="3064997"/>
            <a:ext cx="2911151" cy="1026367"/>
          </a:xfrm>
          <a:prstGeom prst="cloud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rgbClr val="000000"/>
              </a:buClr>
            </a:pPr>
            <a:r>
              <a:rPr lang="en-GB" sz="2000" b="1" kern="0" dirty="0">
                <a:solidFill>
                  <a:srgbClr val="4BACC6">
                    <a:lumMod val="50000"/>
                  </a:srgbClr>
                </a:solidFill>
                <a:latin typeface="Arial"/>
                <a:sym typeface="Arial"/>
              </a:rPr>
              <a:t>Collaboration</a:t>
            </a:r>
          </a:p>
        </p:txBody>
      </p:sp>
      <p:sp>
        <p:nvSpPr>
          <p:cNvPr id="11" name="Cloud 10">
            <a:extLst>
              <a:ext uri="{FF2B5EF4-FFF2-40B4-BE49-F238E27FC236}">
                <a16:creationId xmlns:a16="http://schemas.microsoft.com/office/drawing/2014/main" id="{28DE8225-449E-487D-A059-94B06891DE46}"/>
              </a:ext>
            </a:extLst>
          </p:cNvPr>
          <p:cNvSpPr/>
          <p:nvPr/>
        </p:nvSpPr>
        <p:spPr>
          <a:xfrm rot="944094">
            <a:off x="7756850" y="2873830"/>
            <a:ext cx="2911150" cy="1026367"/>
          </a:xfrm>
          <a:prstGeom prst="cloud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rgbClr val="000000"/>
              </a:buClr>
            </a:pPr>
            <a:r>
              <a:rPr lang="en-GB" sz="2000" b="1" kern="0" dirty="0">
                <a:solidFill>
                  <a:srgbClr val="4BACC6">
                    <a:lumMod val="50000"/>
                  </a:srgbClr>
                </a:solidFill>
                <a:latin typeface="Arial"/>
                <a:sym typeface="Arial"/>
              </a:rPr>
              <a:t>Opportunity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49C4B34-C4A7-4899-9B26-C6D0FB9877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0097" y="207535"/>
            <a:ext cx="2411934" cy="1511479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7A5DD07-8742-434B-A592-7D55308DE88A}"/>
              </a:ext>
            </a:extLst>
          </p:cNvPr>
          <p:cNvCxnSpPr>
            <a:cxnSpLocks/>
          </p:cNvCxnSpPr>
          <p:nvPr/>
        </p:nvCxnSpPr>
        <p:spPr>
          <a:xfrm flipH="1">
            <a:off x="3865163" y="3624942"/>
            <a:ext cx="868569" cy="0"/>
          </a:xfrm>
          <a:prstGeom prst="line">
            <a:avLst/>
          </a:prstGeom>
          <a:ln w="698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8DA84E7-5364-439E-A86A-025BCEC908A2}"/>
              </a:ext>
            </a:extLst>
          </p:cNvPr>
          <p:cNvCxnSpPr>
            <a:cxnSpLocks/>
          </p:cNvCxnSpPr>
          <p:nvPr/>
        </p:nvCxnSpPr>
        <p:spPr>
          <a:xfrm flipH="1">
            <a:off x="7106699" y="3437686"/>
            <a:ext cx="920739" cy="271956"/>
          </a:xfrm>
          <a:prstGeom prst="line">
            <a:avLst/>
          </a:prstGeom>
          <a:ln w="698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E67CBA7-0275-4BD5-BC4A-EB9788028415}"/>
              </a:ext>
            </a:extLst>
          </p:cNvPr>
          <p:cNvCxnSpPr>
            <a:cxnSpLocks/>
          </p:cNvCxnSpPr>
          <p:nvPr/>
        </p:nvCxnSpPr>
        <p:spPr>
          <a:xfrm flipH="1" flipV="1">
            <a:off x="5917422" y="4534679"/>
            <a:ext cx="1" cy="858050"/>
          </a:xfrm>
          <a:prstGeom prst="line">
            <a:avLst/>
          </a:prstGeom>
          <a:ln w="698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85740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E2BE7ED-3F2F-4354-AB8F-E61BEA2103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2336" y="1625708"/>
            <a:ext cx="4123664" cy="510548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D1A324-5822-4E4F-9560-8B30477836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0097" y="207535"/>
            <a:ext cx="1955950" cy="1225729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8E522AF3-A63F-4385-9026-90E2050FC8D5}"/>
              </a:ext>
            </a:extLst>
          </p:cNvPr>
          <p:cNvCxnSpPr>
            <a:cxnSpLocks/>
          </p:cNvCxnSpPr>
          <p:nvPr/>
        </p:nvCxnSpPr>
        <p:spPr>
          <a:xfrm>
            <a:off x="5368905" y="5607697"/>
            <a:ext cx="1445552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loud 7">
            <a:extLst>
              <a:ext uri="{FF2B5EF4-FFF2-40B4-BE49-F238E27FC236}">
                <a16:creationId xmlns:a16="http://schemas.microsoft.com/office/drawing/2014/main" id="{81BF8BC5-22F5-43C8-824D-B72838788558}"/>
              </a:ext>
            </a:extLst>
          </p:cNvPr>
          <p:cNvSpPr/>
          <p:nvPr/>
        </p:nvSpPr>
        <p:spPr>
          <a:xfrm>
            <a:off x="6814458" y="4739951"/>
            <a:ext cx="3405207" cy="1282118"/>
          </a:xfrm>
          <a:prstGeom prst="cloud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Botley School Values</a:t>
            </a:r>
          </a:p>
          <a:p>
            <a:pPr algn="ctr"/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?</a:t>
            </a:r>
          </a:p>
        </p:txBody>
      </p:sp>
      <p:sp>
        <p:nvSpPr>
          <p:cNvPr id="11" name="Cloud 10">
            <a:extLst>
              <a:ext uri="{FF2B5EF4-FFF2-40B4-BE49-F238E27FC236}">
                <a16:creationId xmlns:a16="http://schemas.microsoft.com/office/drawing/2014/main" id="{B070A7AD-7295-4278-B9D4-FE8CAF61D49C}"/>
              </a:ext>
            </a:extLst>
          </p:cNvPr>
          <p:cNvSpPr/>
          <p:nvPr/>
        </p:nvSpPr>
        <p:spPr>
          <a:xfrm>
            <a:off x="6555844" y="1625707"/>
            <a:ext cx="3663820" cy="1509355"/>
          </a:xfrm>
          <a:prstGeom prst="cloud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Botley School Aspirations</a:t>
            </a:r>
          </a:p>
          <a:p>
            <a:pPr algn="ctr"/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?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6F89249-0C4C-4927-B5F7-40170B702726}"/>
              </a:ext>
            </a:extLst>
          </p:cNvPr>
          <p:cNvCxnSpPr>
            <a:cxnSpLocks/>
          </p:cNvCxnSpPr>
          <p:nvPr/>
        </p:nvCxnSpPr>
        <p:spPr>
          <a:xfrm flipV="1">
            <a:off x="5586620" y="2715209"/>
            <a:ext cx="969224" cy="419853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4137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AA6F0-2E69-4D50-97A7-B3BC7EFA95FC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en-GB" b="1" dirty="0"/>
              <a:t>How can we understand each other and recognise our shared values?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88B2A-75F8-42E1-8765-F06E740DCD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5500" y="2239962"/>
            <a:ext cx="6115050" cy="2379663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en-GB" dirty="0"/>
              <a:t>You can be as creative as you like about how you record and display your lists in your class</a:t>
            </a:r>
          </a:p>
          <a:p>
            <a:r>
              <a:rPr lang="en-GB" dirty="0"/>
              <a:t>Keep a record that can be given to Mrs Reid.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0F779A-439C-4C8B-B901-5E25DD308A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18335"/>
            <a:ext cx="4732020" cy="4754880"/>
          </a:xfrm>
          <a:prstGeom prst="rect">
            <a:avLst/>
          </a:prstGeom>
          <a:ln w="79375">
            <a:solidFill>
              <a:schemeClr val="accent5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238671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B1E72D-787F-40EA-BE9D-0E01E55E6B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6545" y="2447636"/>
            <a:ext cx="3729182" cy="1422399"/>
          </a:xfrm>
          <a:solidFill>
            <a:schemeClr val="bg1"/>
          </a:solidFill>
        </p:spPr>
        <p:txBody>
          <a:bodyPr/>
          <a:lstStyle/>
          <a:p>
            <a:r>
              <a:rPr lang="en-GB" dirty="0"/>
              <a:t>What did we value?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2C511D-EBAD-4361-B986-6813474E9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964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5816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94FCA-967F-4160-A57A-F1996CD60F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02328" y="2554915"/>
            <a:ext cx="10363200" cy="1470025"/>
          </a:xfrm>
        </p:spPr>
        <p:txBody>
          <a:bodyPr/>
          <a:lstStyle/>
          <a:p>
            <a:r>
              <a:rPr lang="en-GB" dirty="0"/>
              <a:t>Botley School Values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FA859EB-893E-42C8-8F61-CBC8BED7AE97}"/>
              </a:ext>
            </a:extLst>
          </p:cNvPr>
          <p:cNvGrpSpPr/>
          <p:nvPr/>
        </p:nvGrpSpPr>
        <p:grpSpPr>
          <a:xfrm>
            <a:off x="4831018" y="148904"/>
            <a:ext cx="3671984" cy="2767955"/>
            <a:chOff x="4831018" y="148904"/>
            <a:chExt cx="3671984" cy="276795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94EADD73-99CF-419F-9EAD-F7B3146DE0F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4831018" y="148904"/>
              <a:ext cx="3671984" cy="2767955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44612D7F-B645-4371-8505-8E82946AEFF7}"/>
                </a:ext>
              </a:extLst>
            </p:cNvPr>
            <p:cNvSpPr txBox="1"/>
            <p:nvPr/>
          </p:nvSpPr>
          <p:spPr>
            <a:xfrm>
              <a:off x="5689600" y="995030"/>
              <a:ext cx="23677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Teamwork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9A2A8DF-06DD-439F-AE41-7D6C60429277}"/>
              </a:ext>
            </a:extLst>
          </p:cNvPr>
          <p:cNvGrpSpPr/>
          <p:nvPr/>
        </p:nvGrpSpPr>
        <p:grpSpPr>
          <a:xfrm>
            <a:off x="9424874" y="390569"/>
            <a:ext cx="2646271" cy="2164346"/>
            <a:chOff x="9881794" y="390569"/>
            <a:chExt cx="2120484" cy="1793699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369CD83-B659-41B3-B79E-810EC3362E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9881794" y="390569"/>
              <a:ext cx="1783734" cy="1793699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62927F0-57D4-41AC-ADDA-8DE335E84296}"/>
                </a:ext>
              </a:extLst>
            </p:cNvPr>
            <p:cNvSpPr txBox="1"/>
            <p:nvPr/>
          </p:nvSpPr>
          <p:spPr>
            <a:xfrm rot="19152923">
              <a:off x="10108823" y="767979"/>
              <a:ext cx="1893455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Kindness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3DD793CC-B309-4A7F-AEED-9CB482A4202A}"/>
              </a:ext>
            </a:extLst>
          </p:cNvPr>
          <p:cNvGrpSpPr/>
          <p:nvPr/>
        </p:nvGrpSpPr>
        <p:grpSpPr>
          <a:xfrm>
            <a:off x="526472" y="797624"/>
            <a:ext cx="3305248" cy="3429000"/>
            <a:chOff x="526472" y="797624"/>
            <a:chExt cx="3305248" cy="342900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906C772-310C-4BD3-8184-8897320E879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7"/>
                </a:ext>
              </a:extLst>
            </a:blip>
            <a:stretch>
              <a:fillRect/>
            </a:stretch>
          </p:blipFill>
          <p:spPr>
            <a:xfrm>
              <a:off x="526472" y="797624"/>
              <a:ext cx="3305248" cy="3429000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EE43C8E-9666-4CD4-B575-435C4E249B7F}"/>
                </a:ext>
              </a:extLst>
            </p:cNvPr>
            <p:cNvSpPr txBox="1"/>
            <p:nvPr/>
          </p:nvSpPr>
          <p:spPr>
            <a:xfrm rot="20461249">
              <a:off x="1407792" y="2317509"/>
              <a:ext cx="17733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Respect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033D05E-B272-4F5F-8969-61A8135D58BA}"/>
              </a:ext>
            </a:extLst>
          </p:cNvPr>
          <p:cNvGrpSpPr/>
          <p:nvPr/>
        </p:nvGrpSpPr>
        <p:grpSpPr>
          <a:xfrm>
            <a:off x="4386650" y="4222081"/>
            <a:ext cx="3530962" cy="1765481"/>
            <a:chOff x="4386650" y="4222081"/>
            <a:chExt cx="3530962" cy="176548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1332EFF-6FD1-45C5-9B29-5C98F934C5D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9"/>
                </a:ext>
              </a:extLst>
            </a:blip>
            <a:stretch>
              <a:fillRect/>
            </a:stretch>
          </p:blipFill>
          <p:spPr>
            <a:xfrm rot="18703003">
              <a:off x="5269390" y="3339341"/>
              <a:ext cx="1765481" cy="3530962"/>
            </a:xfrm>
            <a:prstGeom prst="rect">
              <a:avLst/>
            </a:prstGeom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6847743-413A-4A5C-8655-ACD98BD00725}"/>
                </a:ext>
              </a:extLst>
            </p:cNvPr>
            <p:cNvSpPr txBox="1"/>
            <p:nvPr/>
          </p:nvSpPr>
          <p:spPr>
            <a:xfrm rot="2086989">
              <a:off x="4673601" y="4534825"/>
              <a:ext cx="2484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Inclusivity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2A53F546-CF29-446D-A5B9-9BD8AB02527F}"/>
              </a:ext>
            </a:extLst>
          </p:cNvPr>
          <p:cNvGrpSpPr/>
          <p:nvPr/>
        </p:nvGrpSpPr>
        <p:grpSpPr>
          <a:xfrm>
            <a:off x="8603335" y="3145658"/>
            <a:ext cx="3305247" cy="3321773"/>
            <a:chOff x="8603335" y="3145658"/>
            <a:chExt cx="3305247" cy="3321773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54D80869-A04F-4CE4-B7F9-483A89C88BB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1"/>
                </a:ext>
              </a:extLst>
            </a:blip>
            <a:stretch>
              <a:fillRect/>
            </a:stretch>
          </p:blipFill>
          <p:spPr>
            <a:xfrm>
              <a:off x="8603335" y="3145658"/>
              <a:ext cx="3305247" cy="3321773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4312510-D512-4CAC-BAE2-7259120C6B0E}"/>
                </a:ext>
              </a:extLst>
            </p:cNvPr>
            <p:cNvSpPr txBox="1"/>
            <p:nvPr/>
          </p:nvSpPr>
          <p:spPr>
            <a:xfrm rot="1161376">
              <a:off x="9344616" y="4213246"/>
              <a:ext cx="228868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Resilience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01D40F01-F843-428F-B9F5-6773330A6609}"/>
              </a:ext>
            </a:extLst>
          </p:cNvPr>
          <p:cNvGrpSpPr/>
          <p:nvPr/>
        </p:nvGrpSpPr>
        <p:grpSpPr>
          <a:xfrm>
            <a:off x="612440" y="4505633"/>
            <a:ext cx="3426859" cy="2060408"/>
            <a:chOff x="612440" y="4505633"/>
            <a:chExt cx="3426859" cy="2060408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B3E0639B-8E49-4D55-A6D1-A5ECBED084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3"/>
                </a:ext>
              </a:extLst>
            </a:blip>
            <a:stretch>
              <a:fillRect/>
            </a:stretch>
          </p:blipFill>
          <p:spPr>
            <a:xfrm>
              <a:off x="612440" y="4505633"/>
              <a:ext cx="3426859" cy="2060408"/>
            </a:xfrm>
            <a:prstGeom prst="rect">
              <a:avLst/>
            </a:prstGeom>
          </p:spPr>
        </p:pic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55EC0112-9A5E-4BC4-BE0C-C44E62D05DD2}"/>
                </a:ext>
              </a:extLst>
            </p:cNvPr>
            <p:cNvSpPr txBox="1"/>
            <p:nvPr/>
          </p:nvSpPr>
          <p:spPr>
            <a:xfrm>
              <a:off x="1302328" y="4932054"/>
              <a:ext cx="23427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Creativity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841930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79D02-462A-4BEB-8321-8C6E1F0178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3491" y="98426"/>
            <a:ext cx="10363200" cy="1470025"/>
          </a:xfrm>
        </p:spPr>
        <p:txBody>
          <a:bodyPr/>
          <a:lstStyle/>
          <a:p>
            <a:pPr algn="l"/>
            <a:r>
              <a:rPr lang="en-GB" dirty="0"/>
              <a:t>Class Assembly Log</a:t>
            </a:r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E20E214C-76F4-4D5C-BC4A-836D4C9D667C}"/>
              </a:ext>
            </a:extLst>
          </p:cNvPr>
          <p:cNvSpPr/>
          <p:nvPr/>
        </p:nvSpPr>
        <p:spPr>
          <a:xfrm>
            <a:off x="5865091" y="674255"/>
            <a:ext cx="5273964" cy="2208807"/>
          </a:xfrm>
          <a:prstGeom prst="wedgeEllipseCallou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>
                <a:solidFill>
                  <a:schemeClr val="tx1"/>
                </a:solidFill>
              </a:rPr>
              <a:t>1. Create a class list of definitions for each of our new values </a:t>
            </a:r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46F178F-C7FA-4423-95FB-C58547292208}"/>
              </a:ext>
            </a:extLst>
          </p:cNvPr>
          <p:cNvSpPr/>
          <p:nvPr/>
        </p:nvSpPr>
        <p:spPr>
          <a:xfrm>
            <a:off x="591127" y="2433782"/>
            <a:ext cx="5273964" cy="2208807"/>
          </a:xfrm>
          <a:prstGeom prst="wedgeEllipseCallout">
            <a:avLst>
              <a:gd name="adj1" fmla="val 31006"/>
              <a:gd name="adj2" fmla="val 79226"/>
            </a:avLst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>
                <a:solidFill>
                  <a:schemeClr val="tx1"/>
                </a:solidFill>
              </a:rPr>
              <a:t>2. Think of a way to display the definitions in your room.</a:t>
            </a:r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DF5E7AD0-2ED1-4F59-91D9-F31601F6672E}"/>
              </a:ext>
            </a:extLst>
          </p:cNvPr>
          <p:cNvSpPr/>
          <p:nvPr/>
        </p:nvSpPr>
        <p:spPr>
          <a:xfrm>
            <a:off x="6617854" y="3974938"/>
            <a:ext cx="5273964" cy="2208807"/>
          </a:xfrm>
          <a:prstGeom prst="wedgeEllipseCallout">
            <a:avLst>
              <a:gd name="adj1" fmla="val -44125"/>
              <a:gd name="adj2" fmla="val 59991"/>
            </a:avLst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>
                <a:solidFill>
                  <a:schemeClr val="tx1"/>
                </a:solidFill>
              </a:rPr>
              <a:t>3. Don’t forget to be as creative as you can be with your display</a:t>
            </a:r>
          </a:p>
        </p:txBody>
      </p:sp>
    </p:spTree>
    <p:extLst>
      <p:ext uri="{BB962C8B-B14F-4D97-AF65-F5344CB8AC3E}">
        <p14:creationId xmlns:p14="http://schemas.microsoft.com/office/powerpoint/2010/main" val="449919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3"/>
          <p:cNvSpPr txBox="1">
            <a:spLocks noGrp="1"/>
          </p:cNvSpPr>
          <p:nvPr>
            <p:ph type="title"/>
          </p:nvPr>
        </p:nvSpPr>
        <p:spPr>
          <a:xfrm>
            <a:off x="1878563" y="14322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3959"/>
            </a:pPr>
            <a:endParaRPr sz="3959" dirty="0"/>
          </a:p>
          <a:p>
            <a:pPr>
              <a:buSzPts val="3959"/>
            </a:pPr>
            <a:r>
              <a:rPr lang="en-US" sz="2800" dirty="0"/>
              <a:t>I wonder…?</a:t>
            </a:r>
            <a:br>
              <a:rPr lang="en-US" sz="2800" dirty="0"/>
            </a:br>
            <a:br>
              <a:rPr lang="en-US" sz="2800" dirty="0"/>
            </a:br>
            <a:endParaRPr sz="2800" dirty="0"/>
          </a:p>
        </p:txBody>
      </p:sp>
      <p:pic>
        <p:nvPicPr>
          <p:cNvPr id="169" name="Google Shape;169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13649" y="2346649"/>
            <a:ext cx="2062066" cy="261723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BDED547-6EC6-4F84-9997-FA64732DE75D}"/>
              </a:ext>
            </a:extLst>
          </p:cNvPr>
          <p:cNvSpPr txBox="1"/>
          <p:nvPr/>
        </p:nvSpPr>
        <p:spPr>
          <a:xfrm>
            <a:off x="3194180" y="541177"/>
            <a:ext cx="57010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Reflection Time</a:t>
            </a:r>
            <a:endParaRPr lang="en-GB" sz="3600" b="1" dirty="0"/>
          </a:p>
        </p:txBody>
      </p:sp>
      <p:sp>
        <p:nvSpPr>
          <p:cNvPr id="3" name="Thought Bubble: Cloud 2">
            <a:extLst>
              <a:ext uri="{FF2B5EF4-FFF2-40B4-BE49-F238E27FC236}">
                <a16:creationId xmlns:a16="http://schemas.microsoft.com/office/drawing/2014/main" id="{5962FDB6-9CD6-4C91-AA95-F85654097BF9}"/>
              </a:ext>
            </a:extLst>
          </p:cNvPr>
          <p:cNvSpPr/>
          <p:nvPr/>
        </p:nvSpPr>
        <p:spPr>
          <a:xfrm>
            <a:off x="7355632" y="1187508"/>
            <a:ext cx="3605857" cy="1635003"/>
          </a:xfrm>
          <a:prstGeom prst="cloudCallout">
            <a:avLst>
              <a:gd name="adj1" fmla="val -45985"/>
              <a:gd name="adj2" fmla="val 74581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accent5">
                    <a:lumMod val="50000"/>
                  </a:schemeClr>
                </a:solidFill>
              </a:rPr>
              <a:t>Which of these values do we show most? </a:t>
            </a:r>
          </a:p>
        </p:txBody>
      </p:sp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3D10EB1C-DACF-4578-A03C-4F4CC03EE98C}"/>
              </a:ext>
            </a:extLst>
          </p:cNvPr>
          <p:cNvSpPr/>
          <p:nvPr/>
        </p:nvSpPr>
        <p:spPr>
          <a:xfrm>
            <a:off x="572655" y="4645891"/>
            <a:ext cx="4301034" cy="1708254"/>
          </a:xfrm>
          <a:prstGeom prst="cloudCallout">
            <a:avLst>
              <a:gd name="adj1" fmla="val 38258"/>
              <a:gd name="adj2" fmla="val -79111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accent5">
                    <a:lumMod val="50000"/>
                  </a:schemeClr>
                </a:solidFill>
              </a:rPr>
              <a:t>Who do you think does a brilliant job of demonstrating these values</a:t>
            </a:r>
          </a:p>
        </p:txBody>
      </p:sp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123AA8C1-434E-43CF-A3D6-8F5C8E868F83}"/>
              </a:ext>
            </a:extLst>
          </p:cNvPr>
          <p:cNvSpPr/>
          <p:nvPr/>
        </p:nvSpPr>
        <p:spPr>
          <a:xfrm>
            <a:off x="1025236" y="1187508"/>
            <a:ext cx="3531213" cy="1889446"/>
          </a:xfrm>
          <a:prstGeom prst="cloudCallout">
            <a:avLst>
              <a:gd name="adj1" fmla="val 49773"/>
              <a:gd name="adj2" fmla="val 92701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accent5">
                    <a:lumMod val="50000"/>
                  </a:schemeClr>
                </a:solidFill>
              </a:rPr>
              <a:t>How can we show our values each day?</a:t>
            </a:r>
          </a:p>
        </p:txBody>
      </p:sp>
      <p:sp>
        <p:nvSpPr>
          <p:cNvPr id="4" name="Hexagon 3">
            <a:extLst>
              <a:ext uri="{FF2B5EF4-FFF2-40B4-BE49-F238E27FC236}">
                <a16:creationId xmlns:a16="http://schemas.microsoft.com/office/drawing/2014/main" id="{C4FC5C65-D6E7-45C7-8ABC-06B5BACEF64A}"/>
              </a:ext>
            </a:extLst>
          </p:cNvPr>
          <p:cNvSpPr/>
          <p:nvPr/>
        </p:nvSpPr>
        <p:spPr>
          <a:xfrm>
            <a:off x="8238836" y="4113764"/>
            <a:ext cx="2918690" cy="2253200"/>
          </a:xfrm>
          <a:prstGeom prst="hexagon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2"/>
                </a:solidFill>
              </a:rPr>
              <a:t>You can use the reflection time to say a prayer if you want to.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7066BF4-9D14-4F23-A4AB-F9984B23303A}"/>
              </a:ext>
            </a:extLst>
          </p:cNvPr>
          <p:cNvSpPr txBox="1"/>
          <p:nvPr/>
        </p:nvSpPr>
        <p:spPr>
          <a:xfrm>
            <a:off x="1617073" y="2223083"/>
            <a:ext cx="948995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‘And that's why you should keep on aiming high</a:t>
            </a:r>
            <a:br>
              <a:rPr lang="en-US" sz="3600" b="1" dirty="0"/>
            </a:br>
            <a:r>
              <a:rPr lang="en-US" sz="3600" b="1" dirty="0"/>
              <a:t>Just seek yourself and you will shine’</a:t>
            </a:r>
          </a:p>
          <a:p>
            <a:pPr algn="ctr"/>
            <a:endParaRPr lang="en-US" dirty="0"/>
          </a:p>
          <a:p>
            <a:pPr algn="r"/>
            <a:r>
              <a:rPr lang="en-US" dirty="0"/>
              <a:t>M-People ‘Search for the Hero’</a:t>
            </a:r>
            <a:endParaRPr lang="en-GB" dirty="0"/>
          </a:p>
        </p:txBody>
      </p:sp>
      <p:pic>
        <p:nvPicPr>
          <p:cNvPr id="4" name="02 - Search for the Hero">
            <a:hlinkClick r:id="" action="ppaction://media"/>
            <a:extLst>
              <a:ext uri="{FF2B5EF4-FFF2-40B4-BE49-F238E27FC236}">
                <a16:creationId xmlns:a16="http://schemas.microsoft.com/office/drawing/2014/main" id="{3BEE4342-C6F8-4AED-9893-966CE71E67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971597" y="4366780"/>
            <a:ext cx="487363" cy="611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092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9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196</Words>
  <Application>Microsoft Office PowerPoint</Application>
  <PresentationFormat>Widescreen</PresentationFormat>
  <Paragraphs>34</Paragraphs>
  <Slides>9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1_Office Theme</vt:lpstr>
      <vt:lpstr>Values</vt:lpstr>
      <vt:lpstr>PowerPoint Presentation</vt:lpstr>
      <vt:lpstr>PowerPoint Presentation</vt:lpstr>
      <vt:lpstr>How can we understand each other and recognise our shared values? </vt:lpstr>
      <vt:lpstr>What did we value?</vt:lpstr>
      <vt:lpstr>Botley School Values</vt:lpstr>
      <vt:lpstr>Class Assembly Log</vt:lpstr>
      <vt:lpstr> I wonder…?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Values</dc:title>
  <dc:creator>Mrs Reid</dc:creator>
  <cp:lastModifiedBy>Mrs Reid</cp:lastModifiedBy>
  <cp:revision>6</cp:revision>
  <dcterms:created xsi:type="dcterms:W3CDTF">2022-03-06T20:27:47Z</dcterms:created>
  <dcterms:modified xsi:type="dcterms:W3CDTF">2022-03-06T21:20:14Z</dcterms:modified>
</cp:coreProperties>
</file>